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Bangers" panose="020B0604020202020204" charset="0"/>
      <p:regular r:id="rId19"/>
    </p:embeddedFont>
    <p:embeddedFont>
      <p:font typeface="Special Elit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3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50c77cee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50c77cee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50c77ceec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50c77cee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50c77cee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50c77cee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50c77ceec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50c77cee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50c77cee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50c77cee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0c77ceec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50c77cee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50c77ceec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50c77ceec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50c77cee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50c77cee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50c77cee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50c77ce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50c77cee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50c77ce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50c77ceec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50c77cee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50c77cee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50c77cee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50c77cee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50c77cee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50c77cee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50c77cee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50c77cee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50c77cee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rgbClr val="0000FF"/>
                </a:solidFill>
                <a:latin typeface="Special Elite"/>
                <a:ea typeface="Special Elite"/>
                <a:cs typeface="Special Elite"/>
                <a:sym typeface="Special Elite"/>
              </a:rPr>
              <a:t>The Emotional Effect of Color</a:t>
            </a:r>
            <a:endParaRPr sz="7200">
              <a:solidFill>
                <a:srgbClr val="0000FF"/>
              </a:solidFill>
              <a:latin typeface="Special Elite"/>
              <a:ea typeface="Special Elite"/>
              <a:cs typeface="Special Elite"/>
              <a:sym typeface="Special Elite"/>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By: Alejandro Theodosiou</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9" name="Google Shape;109;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10" name="Google Shape;110;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1" name="Google Shape;111;p22"/>
          <p:cNvPicPr preferRelativeResize="0"/>
          <p:nvPr/>
        </p:nvPicPr>
        <p:blipFill>
          <a:blip r:embed="rId3">
            <a:alphaModFix/>
          </a:blip>
          <a:stretch>
            <a:fillRect/>
          </a:stretch>
        </p:blipFill>
        <p:spPr>
          <a:xfrm>
            <a:off x="-1501825" y="-171100"/>
            <a:ext cx="11159101" cy="627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171100" y="171100"/>
            <a:ext cx="8859000" cy="497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ngers"/>
                <a:ea typeface="Bangers"/>
                <a:cs typeface="Bangers"/>
                <a:sym typeface="Bangers"/>
              </a:rPr>
              <a:t>In this scene Carl &amp; Ellie are in a blue and pink room but the colors are not bright, but dull. </a:t>
            </a:r>
            <a:endParaRPr>
              <a:latin typeface="Bangers"/>
              <a:ea typeface="Bangers"/>
              <a:cs typeface="Bangers"/>
              <a:sym typeface="Bangers"/>
            </a:endParaRPr>
          </a:p>
          <a:p>
            <a:pPr marL="0" lvl="0" indent="0" algn="ctr" rtl="0">
              <a:spcBef>
                <a:spcPts val="0"/>
              </a:spcBef>
              <a:spcAft>
                <a:spcPts val="0"/>
              </a:spcAft>
              <a:buNone/>
            </a:pPr>
            <a:endParaRPr>
              <a:latin typeface="Bangers"/>
              <a:ea typeface="Bangers"/>
              <a:cs typeface="Bangers"/>
              <a:sym typeface="Bangers"/>
            </a:endParaRPr>
          </a:p>
          <a:p>
            <a:pPr marL="0" lvl="0" indent="0" algn="ctr" rtl="0">
              <a:spcBef>
                <a:spcPts val="0"/>
              </a:spcBef>
              <a:spcAft>
                <a:spcPts val="0"/>
              </a:spcAft>
              <a:buNone/>
            </a:pPr>
            <a:r>
              <a:rPr lang="en">
                <a:latin typeface="Bangers"/>
                <a:ea typeface="Bangers"/>
                <a:cs typeface="Bangers"/>
                <a:sym typeface="Bangers"/>
              </a:rPr>
              <a:t>This clip makes me feel the sadness they’re experiencing. </a:t>
            </a:r>
            <a:endParaRPr>
              <a:latin typeface="Bangers"/>
              <a:ea typeface="Bangers"/>
              <a:cs typeface="Bangers"/>
              <a:sym typeface="Banger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265500" y="404250"/>
            <a:ext cx="3988800" cy="460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latin typeface="Bangers"/>
                <a:ea typeface="Bangers"/>
                <a:cs typeface="Bangers"/>
                <a:sym typeface="Bangers"/>
              </a:rPr>
              <a:t>In Pixar’s “Up”, joyful Russell, wears yellow. While moody Carl wears brown.</a:t>
            </a:r>
            <a:endParaRPr>
              <a:solidFill>
                <a:srgbClr val="FFFFFF"/>
              </a:solidFill>
              <a:latin typeface="Bangers"/>
              <a:ea typeface="Bangers"/>
              <a:cs typeface="Bangers"/>
              <a:sym typeface="Bangers"/>
            </a:endParaRPr>
          </a:p>
        </p:txBody>
      </p:sp>
      <p:pic>
        <p:nvPicPr>
          <p:cNvPr id="122" name="Google Shape;122;p24"/>
          <p:cNvPicPr preferRelativeResize="0"/>
          <p:nvPr/>
        </p:nvPicPr>
        <p:blipFill>
          <a:blip r:embed="rId4">
            <a:alphaModFix/>
          </a:blip>
          <a:stretch>
            <a:fillRect/>
          </a:stretch>
        </p:blipFill>
        <p:spPr>
          <a:xfrm>
            <a:off x="3757925" y="0"/>
            <a:ext cx="6629628"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50" y="0"/>
            <a:ext cx="9144000" cy="537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ngers"/>
                <a:ea typeface="Bangers"/>
                <a:cs typeface="Bangers"/>
                <a:sym typeface="Bangers"/>
              </a:rPr>
              <a:t>It’s important to understand how your feelings can be affected by the images you see on screen.</a:t>
            </a:r>
            <a:endParaRPr>
              <a:latin typeface="Bangers"/>
              <a:ea typeface="Bangers"/>
              <a:cs typeface="Bangers"/>
              <a:sym typeface="Bangers"/>
            </a:endParaRPr>
          </a:p>
          <a:p>
            <a:pPr marL="0" lvl="0" indent="0" algn="ctr" rtl="0">
              <a:spcBef>
                <a:spcPts val="0"/>
              </a:spcBef>
              <a:spcAft>
                <a:spcPts val="0"/>
              </a:spcAft>
              <a:buNone/>
            </a:pPr>
            <a:endParaRPr>
              <a:latin typeface="Bangers"/>
              <a:ea typeface="Bangers"/>
              <a:cs typeface="Bangers"/>
              <a:sym typeface="Bangers"/>
            </a:endParaRPr>
          </a:p>
          <a:p>
            <a:pPr marL="0" lvl="0" indent="0" algn="ctr" rtl="0">
              <a:spcBef>
                <a:spcPts val="0"/>
              </a:spcBef>
              <a:spcAft>
                <a:spcPts val="0"/>
              </a:spcAft>
              <a:buNone/>
            </a:pPr>
            <a:r>
              <a:rPr lang="en">
                <a:latin typeface="Bangers"/>
                <a:ea typeface="Bangers"/>
                <a:cs typeface="Bangers"/>
                <a:sym typeface="Bangers"/>
              </a:rPr>
              <a:t>Artist will use color to convey feelings. But it’s also important to follow facial expressions.</a:t>
            </a:r>
            <a:endParaRPr>
              <a:latin typeface="Bangers"/>
              <a:ea typeface="Bangers"/>
              <a:cs typeface="Bangers"/>
              <a:sym typeface="Banger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6"/>
          <p:cNvPicPr preferRelativeResize="0"/>
          <p:nvPr/>
        </p:nvPicPr>
        <p:blipFill>
          <a:blip r:embed="rId3">
            <a:alphaModFix/>
          </a:blip>
          <a:stretch>
            <a:fillRect/>
          </a:stretch>
        </p:blipFill>
        <p:spPr>
          <a:xfrm>
            <a:off x="-1010775" y="-490523"/>
            <a:ext cx="10154776" cy="568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0" y="49800"/>
            <a:ext cx="9144000" cy="50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ngers"/>
                <a:ea typeface="Bangers"/>
                <a:cs typeface="Bangers"/>
                <a:sym typeface="Bangers"/>
              </a:rPr>
              <a:t>Actions speaks louder than words. </a:t>
            </a:r>
            <a:endParaRPr>
              <a:latin typeface="Bangers"/>
              <a:ea typeface="Bangers"/>
              <a:cs typeface="Bangers"/>
              <a:sym typeface="Bangers"/>
            </a:endParaRPr>
          </a:p>
          <a:p>
            <a:pPr marL="0" lvl="0" indent="0" algn="ctr" rtl="0">
              <a:spcBef>
                <a:spcPts val="0"/>
              </a:spcBef>
              <a:spcAft>
                <a:spcPts val="0"/>
              </a:spcAft>
              <a:buNone/>
            </a:pPr>
            <a:endParaRPr>
              <a:latin typeface="Bangers"/>
              <a:ea typeface="Bangers"/>
              <a:cs typeface="Bangers"/>
              <a:sym typeface="Bangers"/>
            </a:endParaRPr>
          </a:p>
          <a:p>
            <a:pPr marL="0" lvl="0" indent="0" algn="ctr" rtl="0">
              <a:spcBef>
                <a:spcPts val="0"/>
              </a:spcBef>
              <a:spcAft>
                <a:spcPts val="0"/>
              </a:spcAft>
              <a:buNone/>
            </a:pPr>
            <a:r>
              <a:rPr lang="en">
                <a:latin typeface="Bangers"/>
                <a:ea typeface="Bangers"/>
                <a:cs typeface="Bangers"/>
                <a:sym typeface="Bangers"/>
              </a:rPr>
              <a:t>In this clip the colors continue to be gray, but the smiles on the characters show you how to feel.</a:t>
            </a:r>
            <a:endParaRPr>
              <a:latin typeface="Bangers"/>
              <a:ea typeface="Bangers"/>
              <a:cs typeface="Bangers"/>
              <a:sym typeface="Banger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50" y="78500"/>
            <a:ext cx="9045900" cy="506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ngers"/>
                <a:ea typeface="Bangers"/>
                <a:cs typeface="Bangers"/>
                <a:sym typeface="Bangers"/>
              </a:rPr>
              <a:t>Be creative!!!</a:t>
            </a:r>
            <a:endParaRPr>
              <a:latin typeface="Bangers"/>
              <a:ea typeface="Bangers"/>
              <a:cs typeface="Bangers"/>
              <a:sym typeface="Bangers"/>
            </a:endParaRPr>
          </a:p>
          <a:p>
            <a:pPr marL="0" lvl="0" indent="0" algn="ctr" rtl="0">
              <a:spcBef>
                <a:spcPts val="0"/>
              </a:spcBef>
              <a:spcAft>
                <a:spcPts val="0"/>
              </a:spcAft>
              <a:buNone/>
            </a:pPr>
            <a:endParaRPr>
              <a:latin typeface="Bangers"/>
              <a:ea typeface="Bangers"/>
              <a:cs typeface="Bangers"/>
              <a:sym typeface="Bangers"/>
            </a:endParaRPr>
          </a:p>
          <a:p>
            <a:pPr marL="0" lvl="0" indent="0" algn="ctr" rtl="0">
              <a:spcBef>
                <a:spcPts val="0"/>
              </a:spcBef>
              <a:spcAft>
                <a:spcPts val="0"/>
              </a:spcAft>
              <a:buNone/>
            </a:pPr>
            <a:r>
              <a:rPr lang="en">
                <a:latin typeface="Bangers"/>
                <a:ea typeface="Bangers"/>
                <a:cs typeface="Bangers"/>
                <a:sym typeface="Bangers"/>
              </a:rPr>
              <a:t>Use the color chart to express what Emotions you want to portray with your artwork! </a:t>
            </a:r>
            <a:endParaRPr>
              <a:latin typeface="Bangers"/>
              <a:ea typeface="Bangers"/>
              <a:cs typeface="Bangers"/>
              <a:sym typeface="Banger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706411" y="-2509300"/>
            <a:ext cx="7731198" cy="100050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2"/>
          </p:nvPr>
        </p:nvSpPr>
        <p:spPr>
          <a:xfrm>
            <a:off x="408950" y="724200"/>
            <a:ext cx="38277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a:solidFill>
                  <a:srgbClr val="000000"/>
                </a:solidFill>
                <a:latin typeface="Bangers"/>
                <a:ea typeface="Bangers"/>
                <a:cs typeface="Bangers"/>
                <a:sym typeface="Bangers"/>
              </a:rPr>
              <a:t>Colors emode different personality traits.</a:t>
            </a:r>
            <a:endParaRPr sz="3000">
              <a:solidFill>
                <a:srgbClr val="000000"/>
              </a:solidFill>
              <a:latin typeface="Bangers"/>
              <a:ea typeface="Bangers"/>
              <a:cs typeface="Bangers"/>
              <a:sym typeface="Bangers"/>
            </a:endParaRPr>
          </a:p>
        </p:txBody>
      </p:sp>
      <p:pic>
        <p:nvPicPr>
          <p:cNvPr id="68" name="Google Shape;68;p15"/>
          <p:cNvPicPr preferRelativeResize="0"/>
          <p:nvPr/>
        </p:nvPicPr>
        <p:blipFill>
          <a:blip r:embed="rId4">
            <a:alphaModFix/>
          </a:blip>
          <a:stretch>
            <a:fillRect/>
          </a:stretch>
        </p:blipFill>
        <p:spPr>
          <a:xfrm>
            <a:off x="4351159" y="0"/>
            <a:ext cx="5293482"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281850" y="251700"/>
            <a:ext cx="4045200" cy="475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latin typeface="Bangers"/>
                <a:ea typeface="Bangers"/>
                <a:cs typeface="Bangers"/>
                <a:sym typeface="Bangers"/>
              </a:rPr>
              <a:t>Colors</a:t>
            </a:r>
            <a:endParaRPr>
              <a:solidFill>
                <a:srgbClr val="FFFFFF"/>
              </a:solidFill>
              <a:latin typeface="Bangers"/>
              <a:ea typeface="Bangers"/>
              <a:cs typeface="Bangers"/>
              <a:sym typeface="Bangers"/>
            </a:endParaRPr>
          </a:p>
          <a:p>
            <a:pPr marL="457200" lvl="0" indent="0" algn="ctr" rtl="0">
              <a:spcBef>
                <a:spcPts val="0"/>
              </a:spcBef>
              <a:spcAft>
                <a:spcPts val="0"/>
              </a:spcAft>
              <a:buNone/>
            </a:pPr>
            <a:r>
              <a:rPr lang="en">
                <a:solidFill>
                  <a:srgbClr val="FFFFFF"/>
                </a:solidFill>
                <a:latin typeface="Bangers"/>
                <a:ea typeface="Bangers"/>
                <a:cs typeface="Bangers"/>
                <a:sym typeface="Bangers"/>
              </a:rPr>
              <a:t>influence perception </a:t>
            </a:r>
            <a:endParaRPr>
              <a:solidFill>
                <a:srgbClr val="FFFFFF"/>
              </a:solidFill>
              <a:latin typeface="Bangers"/>
              <a:ea typeface="Bangers"/>
              <a:cs typeface="Bangers"/>
              <a:sym typeface="Bangers"/>
            </a:endParaRPr>
          </a:p>
          <a:p>
            <a:pPr marL="457200" lvl="0" indent="0" algn="ctr" rtl="0">
              <a:spcBef>
                <a:spcPts val="0"/>
              </a:spcBef>
              <a:spcAft>
                <a:spcPts val="0"/>
              </a:spcAft>
              <a:buNone/>
            </a:pPr>
            <a:r>
              <a:rPr lang="en">
                <a:solidFill>
                  <a:srgbClr val="FFFFFF"/>
                </a:solidFill>
                <a:latin typeface="Bangers"/>
                <a:ea typeface="Bangers"/>
                <a:cs typeface="Bangers"/>
                <a:sym typeface="Bangers"/>
              </a:rPr>
              <a:t>and cause emotions</a:t>
            </a:r>
            <a:endParaRPr>
              <a:solidFill>
                <a:srgbClr val="FFFFFF"/>
              </a:solidFill>
              <a:latin typeface="Bangers"/>
              <a:ea typeface="Bangers"/>
              <a:cs typeface="Bangers"/>
              <a:sym typeface="Bangers"/>
            </a:endParaRPr>
          </a:p>
          <a:p>
            <a:pPr marL="457200" lvl="0" indent="0" algn="ctr" rtl="0">
              <a:spcBef>
                <a:spcPts val="0"/>
              </a:spcBef>
              <a:spcAft>
                <a:spcPts val="0"/>
              </a:spcAft>
              <a:buNone/>
            </a:pPr>
            <a:endParaRPr/>
          </a:p>
        </p:txBody>
      </p:sp>
      <p:sp>
        <p:nvSpPr>
          <p:cNvPr id="74" name="Google Shape;74;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75" name="Google Shape;75;p16"/>
          <p:cNvPicPr preferRelativeResize="0"/>
          <p:nvPr/>
        </p:nvPicPr>
        <p:blipFill>
          <a:blip r:embed="rId4">
            <a:alphaModFix/>
          </a:blip>
          <a:stretch>
            <a:fillRect/>
          </a:stretch>
        </p:blipFill>
        <p:spPr>
          <a:xfrm>
            <a:off x="4327050" y="-46331"/>
            <a:ext cx="7698575" cy="5236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65500" y="288750"/>
            <a:ext cx="4045200" cy="45432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000">
                <a:solidFill>
                  <a:srgbClr val="000000"/>
                </a:solidFill>
                <a:latin typeface="Bangers"/>
                <a:ea typeface="Bangers"/>
                <a:cs typeface="Bangers"/>
                <a:sym typeface="Bangers"/>
              </a:rPr>
              <a:t>This especially happens when watching cartoons.</a:t>
            </a:r>
            <a:endParaRPr sz="3000">
              <a:solidFill>
                <a:srgbClr val="000000"/>
              </a:solidFill>
              <a:latin typeface="Bangers"/>
              <a:ea typeface="Bangers"/>
              <a:cs typeface="Bangers"/>
              <a:sym typeface="Bangers"/>
            </a:endParaRPr>
          </a:p>
          <a:p>
            <a:pPr marL="0" lvl="0" indent="0" algn="ctr" rtl="0">
              <a:lnSpc>
                <a:spcPct val="115000"/>
              </a:lnSpc>
              <a:spcBef>
                <a:spcPts val="1600"/>
              </a:spcBef>
              <a:spcAft>
                <a:spcPts val="1600"/>
              </a:spcAft>
              <a:buNone/>
            </a:pPr>
            <a:r>
              <a:rPr lang="en" sz="3000">
                <a:solidFill>
                  <a:srgbClr val="000000"/>
                </a:solidFill>
                <a:latin typeface="Bangers"/>
                <a:ea typeface="Bangers"/>
                <a:cs typeface="Bangers"/>
                <a:sym typeface="Bangers"/>
              </a:rPr>
              <a:t>Artists can change the mood of a scene by using some dominant colors or the opposite ones.</a:t>
            </a:r>
            <a:endParaRPr sz="3000">
              <a:solidFill>
                <a:srgbClr val="000000"/>
              </a:solidFill>
              <a:latin typeface="Bangers"/>
              <a:ea typeface="Bangers"/>
              <a:cs typeface="Bangers"/>
              <a:sym typeface="Bangers"/>
            </a:endParaRPr>
          </a:p>
        </p:txBody>
      </p:sp>
      <p:pic>
        <p:nvPicPr>
          <p:cNvPr id="81" name="Google Shape;81;p17"/>
          <p:cNvPicPr preferRelativeResize="0"/>
          <p:nvPr/>
        </p:nvPicPr>
        <p:blipFill>
          <a:blip r:embed="rId4">
            <a:alphaModFix/>
          </a:blip>
          <a:stretch>
            <a:fillRect/>
          </a:stretch>
        </p:blipFill>
        <p:spPr>
          <a:xfrm>
            <a:off x="4215650" y="611950"/>
            <a:ext cx="5219799" cy="389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437000" y="-100250"/>
            <a:ext cx="10017999" cy="5509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latin typeface="Bangers"/>
                <a:ea typeface="Bangers"/>
                <a:cs typeface="Bangers"/>
                <a:sym typeface="Bangers"/>
              </a:rPr>
              <a:t>PIXAR’S “UP”</a:t>
            </a:r>
            <a:endParaRPr>
              <a:solidFill>
                <a:srgbClr val="000000"/>
              </a:solidFill>
              <a:latin typeface="Bangers"/>
              <a:ea typeface="Bangers"/>
              <a:cs typeface="Bangers"/>
              <a:sym typeface="Bangers"/>
            </a:endParaRPr>
          </a:p>
        </p:txBody>
      </p:sp>
      <p:sp>
        <p:nvSpPr>
          <p:cNvPr id="92" name="Google Shape;92;p19"/>
          <p:cNvSpPr txBox="1">
            <a:spLocks noGrp="1"/>
          </p:cNvSpPr>
          <p:nvPr>
            <p:ph type="subTitle" idx="1"/>
          </p:nvPr>
        </p:nvSpPr>
        <p:spPr>
          <a:xfrm>
            <a:off x="311700" y="2834125"/>
            <a:ext cx="8520600" cy="111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Bangers"/>
                <a:ea typeface="Bangers"/>
                <a:cs typeface="Bangers"/>
                <a:sym typeface="Bangers"/>
              </a:rPr>
              <a:t>Let’s diagnose the movie with the color chart.</a:t>
            </a:r>
            <a:endParaRPr>
              <a:solidFill>
                <a:srgbClr val="000000"/>
              </a:solidFill>
              <a:latin typeface="Bangers"/>
              <a:ea typeface="Bangers"/>
              <a:cs typeface="Bangers"/>
              <a:sym typeface="Bangers"/>
            </a:endParaRPr>
          </a:p>
          <a:p>
            <a:pPr marL="0" lvl="0" indent="0" algn="ctr" rtl="0">
              <a:spcBef>
                <a:spcPts val="0"/>
              </a:spcBef>
              <a:spcAft>
                <a:spcPts val="0"/>
              </a:spcAft>
              <a:buNone/>
            </a:pPr>
            <a:r>
              <a:rPr lang="en">
                <a:solidFill>
                  <a:srgbClr val="000000"/>
                </a:solidFill>
                <a:latin typeface="Bangers"/>
                <a:ea typeface="Bangers"/>
                <a:cs typeface="Bangers"/>
                <a:sym typeface="Bangers"/>
              </a:rPr>
              <a:t>Let’s also diagnose the scenes with our emotions.</a:t>
            </a:r>
            <a:endParaRPr>
              <a:solidFill>
                <a:srgbClr val="000000"/>
              </a:solidFill>
              <a:latin typeface="Bangers"/>
              <a:ea typeface="Bangers"/>
              <a:cs typeface="Bangers"/>
              <a:sym typeface="Banger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27000" y="193650"/>
            <a:ext cx="4008000" cy="48501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endParaRPr/>
          </a:p>
        </p:txBody>
      </p:sp>
      <p:pic>
        <p:nvPicPr>
          <p:cNvPr id="98" name="Google Shape;98;p20"/>
          <p:cNvPicPr preferRelativeResize="0"/>
          <p:nvPr/>
        </p:nvPicPr>
        <p:blipFill>
          <a:blip r:embed="rId3">
            <a:alphaModFix/>
          </a:blip>
          <a:stretch>
            <a:fillRect/>
          </a:stretch>
        </p:blipFill>
        <p:spPr>
          <a:xfrm>
            <a:off x="-55288" y="-238476"/>
            <a:ext cx="9254576" cy="6169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07000"/>
            <a:ext cx="8520600" cy="411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latin typeface="Bangers"/>
                <a:ea typeface="Bangers"/>
                <a:cs typeface="Bangers"/>
                <a:sym typeface="Bangers"/>
              </a:rPr>
              <a:t>A lot of color is shown when Carl &amp; Ellie are young and deeply in love.</a:t>
            </a:r>
            <a:endParaRPr sz="3300">
              <a:latin typeface="Bangers"/>
              <a:ea typeface="Bangers"/>
              <a:cs typeface="Bangers"/>
              <a:sym typeface="Bangers"/>
            </a:endParaRPr>
          </a:p>
          <a:p>
            <a:pPr marL="0" lvl="0" indent="0" algn="ctr" rtl="0">
              <a:spcBef>
                <a:spcPts val="0"/>
              </a:spcBef>
              <a:spcAft>
                <a:spcPts val="0"/>
              </a:spcAft>
              <a:buNone/>
            </a:pPr>
            <a:endParaRPr sz="3300">
              <a:latin typeface="Bangers"/>
              <a:ea typeface="Bangers"/>
              <a:cs typeface="Bangers"/>
              <a:sym typeface="Bangers"/>
            </a:endParaRPr>
          </a:p>
          <a:p>
            <a:pPr marL="0" lvl="0" indent="0" algn="ctr" rtl="0">
              <a:spcBef>
                <a:spcPts val="0"/>
              </a:spcBef>
              <a:spcAft>
                <a:spcPts val="0"/>
              </a:spcAft>
              <a:buNone/>
            </a:pPr>
            <a:r>
              <a:rPr lang="en" sz="3300">
                <a:latin typeface="Bangers"/>
                <a:ea typeface="Bangers"/>
                <a:cs typeface="Bangers"/>
                <a:sym typeface="Bangers"/>
              </a:rPr>
              <a:t>Carl’s name is in green which expresses his peaceful state. </a:t>
            </a:r>
            <a:endParaRPr sz="3300">
              <a:latin typeface="Bangers"/>
              <a:ea typeface="Bangers"/>
              <a:cs typeface="Bangers"/>
              <a:sym typeface="Bangers"/>
            </a:endParaRPr>
          </a:p>
          <a:p>
            <a:pPr marL="0" lvl="0" indent="0" algn="ctr" rtl="0">
              <a:spcBef>
                <a:spcPts val="0"/>
              </a:spcBef>
              <a:spcAft>
                <a:spcPts val="0"/>
              </a:spcAft>
              <a:buNone/>
            </a:pPr>
            <a:endParaRPr sz="3300">
              <a:latin typeface="Bangers"/>
              <a:ea typeface="Bangers"/>
              <a:cs typeface="Bangers"/>
              <a:sym typeface="Bangers"/>
            </a:endParaRPr>
          </a:p>
          <a:p>
            <a:pPr marL="0" lvl="0" indent="0" algn="ctr" rtl="0">
              <a:spcBef>
                <a:spcPts val="0"/>
              </a:spcBef>
              <a:spcAft>
                <a:spcPts val="0"/>
              </a:spcAft>
              <a:buNone/>
            </a:pPr>
            <a:r>
              <a:rPr lang="en" sz="3300">
                <a:latin typeface="Bangers"/>
                <a:ea typeface="Bangers"/>
                <a:cs typeface="Bangers"/>
                <a:sym typeface="Bangers"/>
              </a:rPr>
              <a:t>While Ellie is in pink showing she’s excited for their future together.</a:t>
            </a:r>
            <a:endParaRPr sz="3300">
              <a:latin typeface="Bangers"/>
              <a:ea typeface="Bangers"/>
              <a:cs typeface="Bangers"/>
              <a:sym typeface="Banger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Words>
  <Application>Microsoft Office PowerPoint</Application>
  <PresentationFormat>Presentación en pantalla (16:9)</PresentationFormat>
  <Paragraphs>29</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Special Elite</vt:lpstr>
      <vt:lpstr>Bangers</vt:lpstr>
      <vt:lpstr>Simple Light</vt:lpstr>
      <vt:lpstr>The Emotional Effect of Color</vt:lpstr>
      <vt:lpstr>Presentación de PowerPoint</vt:lpstr>
      <vt:lpstr>Presentación de PowerPoint</vt:lpstr>
      <vt:lpstr>Colors influence perception  and cause emotions </vt:lpstr>
      <vt:lpstr>This especially happens when watching cartoons. Artists can change the mood of a scene by using some dominant colors or the opposite ones.</vt:lpstr>
      <vt:lpstr>Presentación de PowerPoint</vt:lpstr>
      <vt:lpstr>PIXAR’S “UP”</vt:lpstr>
      <vt:lpstr>Presentación de PowerPoint</vt:lpstr>
      <vt:lpstr>A lot of color is shown when Carl &amp; Ellie are young and deeply in love.  Carl’s name is in green which expresses his peaceful state.   While Ellie is in pink showing she’s excited for their future together.</vt:lpstr>
      <vt:lpstr>Presentación de PowerPoint</vt:lpstr>
      <vt:lpstr>In this scene Carl &amp; Ellie are in a blue and pink room but the colors are not bright, but dull.   This clip makes me feel the sadness they’re experiencing. </vt:lpstr>
      <vt:lpstr>In Pixar’s “Up”, joyful Russell, wears yellow. While moody Carl wears brown.</vt:lpstr>
      <vt:lpstr>It’s important to understand how your feelings can be affected by the images you see on screen.  Artist will use color to convey feelings. But it’s also important to follow facial expressions.</vt:lpstr>
      <vt:lpstr>Presentación de PowerPoint</vt:lpstr>
      <vt:lpstr>Actions speaks louder than words.   In this clip the colors continue to be gray, but the smiles on the characters show you how to feel.</vt:lpstr>
      <vt:lpstr>Be creative!!!  Use the color chart to express what Emotions you want to portray with your artwork!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Emotional Effect of Color</dc:title>
  <cp:lastModifiedBy>Javier Alguacil Alamo</cp:lastModifiedBy>
  <cp:revision>1</cp:revision>
  <dcterms:modified xsi:type="dcterms:W3CDTF">2020-05-14T11:27:17Z</dcterms:modified>
</cp:coreProperties>
</file>